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85" r:id="rId2"/>
    <p:sldId id="286" r:id="rId3"/>
    <p:sldId id="287" r:id="rId4"/>
    <p:sldId id="288" r:id="rId5"/>
    <p:sldId id="289" r:id="rId6"/>
    <p:sldId id="290" r:id="rId7"/>
    <p:sldId id="291" r:id="rId8"/>
    <p:sldId id="292" r:id="rId9"/>
    <p:sldId id="293" r:id="rId10"/>
    <p:sldId id="342" r:id="rId11"/>
    <p:sldId id="294" r:id="rId12"/>
    <p:sldId id="295" r:id="rId13"/>
    <p:sldId id="296" r:id="rId14"/>
    <p:sldId id="297" r:id="rId15"/>
    <p:sldId id="300" r:id="rId16"/>
    <p:sldId id="301" r:id="rId17"/>
    <p:sldId id="307" r:id="rId18"/>
    <p:sldId id="308" r:id="rId19"/>
    <p:sldId id="309" r:id="rId20"/>
    <p:sldId id="311" r:id="rId21"/>
    <p:sldId id="313" r:id="rId22"/>
    <p:sldId id="314" r:id="rId23"/>
    <p:sldId id="315" r:id="rId24"/>
    <p:sldId id="317" r:id="rId25"/>
    <p:sldId id="322" r:id="rId26"/>
    <p:sldId id="323" r:id="rId27"/>
    <p:sldId id="325" r:id="rId28"/>
    <p:sldId id="326" r:id="rId29"/>
    <p:sldId id="327" r:id="rId30"/>
    <p:sldId id="328" r:id="rId31"/>
    <p:sldId id="329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D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956" autoAdjust="0"/>
    <p:restoredTop sz="94737" autoAdjust="0"/>
  </p:normalViewPr>
  <p:slideViewPr>
    <p:cSldViewPr snapToGrid="0">
      <p:cViewPr varScale="1">
        <p:scale>
          <a:sx n="75" d="100"/>
          <a:sy n="75" d="100"/>
        </p:scale>
        <p:origin x="702" y="54"/>
      </p:cViewPr>
      <p:guideLst/>
    </p:cSldViewPr>
  </p:slideViewPr>
  <p:outlineViewPr>
    <p:cViewPr>
      <p:scale>
        <a:sx n="33" d="100"/>
        <a:sy n="33" d="100"/>
      </p:scale>
      <p:origin x="0" y="-1941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4497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9021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4321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1159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12158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3829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227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08748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17373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54811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0459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0173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813038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ütu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63303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Resim Sütu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87591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7310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74188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8C94D-1615-4951-A204-C57D2F5BA0F4}" type="datetimeFigureOut">
              <a:rPr lang="tr-TR" smtClean="0"/>
              <a:t>9.04.2025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BF87E-4E65-41E8-B38F-06BD142AC3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9467743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  <p:sldLayoutId id="214748382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marL="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Kampanyalarında İletişim ve Görsel Reklam Araçlarının Rolü</a:t>
            </a:r>
            <a:endParaRPr lang="tr-TR" sz="36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457200" algn="just">
              <a:lnSpc>
                <a:spcPct val="150000"/>
              </a:lnSpc>
              <a:buNone/>
            </a:pP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hizmetlerini sunarken hedef aldığı temel unsur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tüketicidir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Tüketici,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bir satış hedefi değil, aynı zamanda bir iletişim sürecinin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merkezidir. Bu nedenle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işletmeler, hedef kitlelerinin ihtiyaçlarını anlamaya ve bu kitleye ulaşmak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iletişim yolları kullanarak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faaliyetlerini şekillendirmeye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çalışır.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025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bir kitleye tek tek ulaşmanın hem maliyetli hem de zor olması nedeniyle,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stratejileri, en düşük maliyetle en fazla kişiye ulaşmayı sağlayacak şekilde kurgulanır.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noktada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pazarlama karması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devreye girer;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ürün, fiyat, tutundurma ve dağıtım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unsurlar bir araya gelerek etkili bir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kampanya planlamasına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zemin hazırlar.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88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1.1 Tutundurma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Tutundurma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vererek onu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ikna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etmeyi amaçlayan bir süreçtir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planlı pazarlama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faaliyetlerinin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temelidir. Günümüzde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teknolojik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gelişmeler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 bilincindeki artış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bu sürecin daha profesyonel yönetilmesini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zorunlu kılmıştır. </a:t>
            </a:r>
          </a:p>
        </p:txBody>
      </p:sp>
    </p:spTree>
    <p:extLst>
      <p:ext uri="{BB962C8B-B14F-4D97-AF65-F5344CB8AC3E}">
        <p14:creationId xmlns:p14="http://schemas.microsoft.com/office/powerpoint/2010/main" val="19368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1.2 </a:t>
            </a: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gücü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uygun maliyetle geniş kitlelere ulaşabilmesi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 verme, ikna etme, hatırlatma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işlevleriyle tüketicinin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davranışlarını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şekillendirebilmesidir. İşletmeler,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etkiyi artırmak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kampanyaları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oluşturur ve kampanya süresince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araçlarının etkili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kullanımına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odaklanır.</a:t>
            </a:r>
          </a:p>
        </p:txBody>
      </p:sp>
    </p:spTree>
    <p:extLst>
      <p:ext uri="{BB962C8B-B14F-4D97-AF65-F5344CB8AC3E}">
        <p14:creationId xmlns:p14="http://schemas.microsoft.com/office/powerpoint/2010/main" val="3483011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reklam kampanyasının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başarısı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hedef kitlenin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belirlenmesine ve bu kitleyle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etkili şekilde iletişim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kurulmasına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bağlıdır. Kampanyanın planlanması sırasında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alışkanlıklarının, ilgi alanlarının ve kullandığı iletişim araçlarının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dikkate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alınması gerekir.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71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iletişimde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çok tercih edilen yöntemlerden biri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reklam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araçlarıdır.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Yazı, fotoğraf, grafik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görsel unsurları içeren bu araçlar,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mesajların kalıcılığını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artırarak tüketiciye daha etkili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şekilde ulaşmayı sağlar. Görsel araçların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bilinen örnekleri gazete, dergi, broşür, el ilanı, katalog, açık hava ve transit reklamlarıdır.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510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1.3 Gazete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7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geniş bir okuyucu kitlesine ulaşsa 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yüksek baskı maliyetleri ve kâğıt kalitesinden kaynaklanan görsel bozulmalar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sınırlamalar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taşır. Gazetelerin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haber, magazin veya spor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farklı türlerde yayın yapması, reklamın hedef kitleye ulaşıp ulaşamayacağı konusunda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dikkatli bir planlama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yapılmasını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gerekli kılar. Ayrıca,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 reklamlarının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taşınabilir ve arşivlenebilir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oluşu, reklamın tekrar tekrar görülmesine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olanak tanır.</a:t>
            </a:r>
          </a:p>
        </p:txBody>
      </p:sp>
    </p:spTree>
    <p:extLst>
      <p:ext uri="{BB962C8B-B14F-4D97-AF65-F5344CB8AC3E}">
        <p14:creationId xmlns:p14="http://schemas.microsoft.com/office/powerpoint/2010/main" val="3972035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40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40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1.4 Dergiler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6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Dergiler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gazetelere kıyasla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kaliteli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baskı sunar ve belirli gruplara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(kadın, erkek, meslek grupları, hobi alanları)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hitap eder. Bu yönüyle dergi reklamları,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kitleye daha isabetli ulaşmayı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 Ayrıca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sayfa yapılarını farklı biçimlerde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(katlanan sayfalar, kazımalı alanlar, özel boyutlar vb.)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kullanabilme imkânı sunması sayesinde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yaratıcılığı destekler. Ancak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baskı süreci, maliyet ve sınırlı erişim gibi nedenlerle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dergi reklamları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pahalı görsel reklam araçlarından biridir.</a:t>
            </a:r>
            <a:r>
              <a:rPr lang="tr-TR" sz="3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369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postalama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yöntemiyle gönderilen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 ilanı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broşür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kataloglar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tüketiciye bire bir ulaşabilen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araçlardır.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1.5 El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ilanları </a:t>
            </a:r>
            <a:endParaRPr lang="tr-TR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</a:t>
            </a:r>
            <a:r>
              <a:rPr lang="tr-TR" sz="3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dikkat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çekici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biçimde,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basit yapraklar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hâlinde hazırlanır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yenilikleri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duyurmak için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kullanılır. </a:t>
            </a:r>
            <a:endParaRPr lang="tr-TR" sz="3600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76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1.6 Broşürler 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fazla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içeren,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detaylı bilgi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sunan araçlardır ve işletmenin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kurumsal imajına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katkı 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234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1.7 Kataloglar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Kataloglar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genellikle doğrudan satın almaya yönlendirmez;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kampanya hakkında bilgi sunmayı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amaçlar. Bu nedenle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dağıtım zamanı, içeriğin güncelliğiyle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uyumlu şekilde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planlanmalıdır.</a:t>
            </a:r>
          </a:p>
        </p:txBody>
      </p:sp>
    </p:spTree>
    <p:extLst>
      <p:ext uri="{BB962C8B-B14F-4D97-AF65-F5344CB8AC3E}">
        <p14:creationId xmlns:p14="http://schemas.microsoft.com/office/powerpoint/2010/main" val="274150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1.8 Açık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hava reklamcılığı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hava reklamcılığı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insanların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olarak bulundukları alanlarda yer alan,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etkileyici görsel materyallerle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yapılan reklam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biçimidir. Başlangıçta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dükkân tabelaları ve dağ yazıları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başlayan bu tür, günümüzde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billboardlar, ışıklı ilanlar, bina dış cepheleri ve cam yüzey grafiklerine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kadar genişlemiştir.</a:t>
            </a:r>
          </a:p>
        </p:txBody>
      </p:sp>
    </p:spTree>
    <p:extLst>
      <p:ext uri="{BB962C8B-B14F-4D97-AF65-F5344CB8AC3E}">
        <p14:creationId xmlns:p14="http://schemas.microsoft.com/office/powerpoint/2010/main" val="387756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Açık hava reklamlarının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avantajı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tüketicilerin reklamı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görmezden gelememesi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bulunduğu çevrede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sürekli karşılarına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çıkmasıdır. Bu 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akılda kalıcılığını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artırır. Ancak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hava koşulları ve insan müdahalesi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etmenler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ömrünü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kısaltabilir.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59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2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1.9 Transit </a:t>
            </a:r>
            <a:r>
              <a:rPr lang="tr-TR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Transit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otobüs, metro, taksi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toplu taşıma araçlarının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 yüzeylerine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yerleştirilen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reklamlardır. Bu araçlar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gün içinde çok sayıda kişiye ulaşabildiği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etkili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sağlar.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Reklamın tasarımı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sade ve kolay anlaşılır olmalı,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çünkü insanlar bu reklamlara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genellikle hareket hâlindeyken maruz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kalır. Ayrıca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güzergâh seçimi, reklamın kimlere ulaşacağı açısından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 taşır.</a:t>
            </a:r>
          </a:p>
        </p:txBody>
      </p:sp>
    </p:spTree>
    <p:extLst>
      <p:ext uri="{BB962C8B-B14F-4D97-AF65-F5344CB8AC3E}">
        <p14:creationId xmlns:p14="http://schemas.microsoft.com/office/powerpoint/2010/main" val="26336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kampanyalarında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iletişim süreci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araçlarla sınırlı kalmayıp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işitsel ve görsel-işitsel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araçları da içerecek şekilde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bir yelpazede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yürütülmektedir.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İşitsel araçlar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medya kanalları üzerinden hedef kitleye ulaşmak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için kullanılır.</a:t>
            </a:r>
          </a:p>
        </p:txBody>
      </p:sp>
    </p:spTree>
    <p:extLst>
      <p:ext uri="{BB962C8B-B14F-4D97-AF65-F5344CB8AC3E}">
        <p14:creationId xmlns:p14="http://schemas.microsoft.com/office/powerpoint/2010/main" val="3075386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İşitsel ve Görsel-İşitsel Araçları</a:t>
            </a:r>
            <a:endParaRPr lang="tr-TR" sz="39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>
              <a:lnSpc>
                <a:spcPct val="150000"/>
              </a:lnSpc>
              <a:buNone/>
            </a:pPr>
            <a:r>
              <a:rPr lang="tr-TR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tr-TR" sz="3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.1 Radyo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 unsuru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iletişim kuran bir medya olduğundan dolayı,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 reklam kampanyası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 tonlaması, ses efektleri ve yaratıcı diyaloglar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oldukça önemlidir.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reklamları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içerik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sunmadıkları için hedef kitlenin zihninde bir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görüntü oluşturma çabası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içerisindedir. Bu yönüyle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radyo reklamları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dinleyicinin dikkatini yakalayabilecek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 ve etkili içeriklere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ihtiyaç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duyar.</a:t>
            </a:r>
          </a:p>
        </p:txBody>
      </p:sp>
    </p:spTree>
    <p:extLst>
      <p:ext uri="{BB962C8B-B14F-4D97-AF65-F5344CB8AC3E}">
        <p14:creationId xmlns:p14="http://schemas.microsoft.com/office/powerpoint/2010/main" val="221539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2.2 T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elevizyon</a:t>
            </a:r>
            <a:endParaRPr lang="tr-TR" sz="36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kategoriye giren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 etkili araçlardan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 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televizyondur. Televizyon reklamları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kitlelere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ulaşabilme gücü,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ses hem görüntü ile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iletişim kurabilmesi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program çeşitliliği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sayesinde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 yaş ve cinsiyet grubuna hitap edebilme özelliği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ön plana çıkmaktadır.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355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Ancak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iyi bir televizyon reklamının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başarıya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ulaşabilmesi,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görsel estetikle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değil, aynı zamanda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 kitlenin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kültürel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yapısına uyumlu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içerikler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 yayın saatinin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seçilmesi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ile mümkün olur.</a:t>
            </a:r>
          </a:p>
        </p:txBody>
      </p:sp>
    </p:spTree>
    <p:extLst>
      <p:ext uri="{BB962C8B-B14F-4D97-AF65-F5344CB8AC3E}">
        <p14:creationId xmlns:p14="http://schemas.microsoft.com/office/powerpoint/2010/main" val="447956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Televizyonun büyük avantajlarından biri,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hizmetlerin özelliklerinin detaylı biçimde anlatılmasına olanak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tanımasıdır. Aynı zamanda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evlerin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her alanında kullanılabilmesi,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geniş yaş ve sosyoekonomik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yapıya sahip bireylere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ulaşmayı kolaylaştırır. </a:t>
            </a:r>
          </a:p>
        </p:txBody>
      </p:sp>
    </p:spTree>
    <p:extLst>
      <p:ext uri="{BB962C8B-B14F-4D97-AF65-F5344CB8AC3E}">
        <p14:creationId xmlns:p14="http://schemas.microsoft.com/office/powerpoint/2010/main" val="295092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2.3 Sinema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 görsel hem işitsel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öğelerin birleştiği ve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şekilde sunulduğu farklı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ortamdır.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Sinemada reklamın etkisi,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izleyicinin tüm dikkatini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büyük bir perdeye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yoğunlaştırması ile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daha güçlü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hale gelir.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Film başlamadan önce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yayınlanan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izleyici tarafından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herhangi bir kesinti veya rahatsızlık hissi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oluşturmadığı için daha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ilgiyle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izlenir.</a:t>
            </a:r>
          </a:p>
        </p:txBody>
      </p:sp>
    </p:spTree>
    <p:extLst>
      <p:ext uri="{BB962C8B-B14F-4D97-AF65-F5344CB8AC3E}">
        <p14:creationId xmlns:p14="http://schemas.microsoft.com/office/powerpoint/2010/main" val="275067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2.4 İnternet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</a:t>
            </a:r>
            <a:r>
              <a:rPr lang="tr-TR" sz="3600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modern çağın en etkili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mecralarından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biridir. 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sosyal medya ağlarının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yaygın kullanımı sayesinde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reklamcılar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kullanıcıların gönüllü olarak paylaştığı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demografik ve davranışsal bilgileri analiz ederek kişiselleştirilmiş reklamlar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oluşturabilmektedir. </a:t>
            </a:r>
          </a:p>
        </p:txBody>
      </p:sp>
    </p:spTree>
    <p:extLst>
      <p:ext uri="{BB962C8B-B14F-4D97-AF65-F5344CB8AC3E}">
        <p14:creationId xmlns:p14="http://schemas.microsoft.com/office/powerpoint/2010/main" val="181831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reklamcılığı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zaman ve mekân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sınırlaması olmadan, geniş bir kitleye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aynı anda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ulaşma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imkânı sunar. Kullanıcıların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alışveriş, bilgi edinme ve sosyal etkileşim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günlük aktivitelerini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internette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gerçekleştirmeleri, bu mecrayı hem tüketiciler hem de reklam verenler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vazgeçilmez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kılmıştır.</a:t>
            </a:r>
          </a:p>
        </p:txBody>
      </p:sp>
    </p:spTree>
    <p:extLst>
      <p:ext uri="{BB962C8B-B14F-4D97-AF65-F5344CB8AC3E}">
        <p14:creationId xmlns:p14="http://schemas.microsoft.com/office/powerpoint/2010/main" val="43569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İnternet üzerinden yapılan reklamlar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yalnızca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metin veya görselle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sınırlı kalmayıp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ses, video ve animasyon gibi birçok iletişim ögesini bir arada </a:t>
            </a:r>
            <a:r>
              <a:rPr lang="tr-TR" sz="36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barındırabilir.</a:t>
            </a:r>
          </a:p>
        </p:txBody>
      </p:sp>
    </p:spTree>
    <p:extLst>
      <p:ext uri="{BB962C8B-B14F-4D97-AF65-F5344CB8AC3E}">
        <p14:creationId xmlns:p14="http://schemas.microsoft.com/office/powerpoint/2010/main" val="238652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Buna karşın internet reklamlarının bazı kullanıcılar üzerinde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güvensizlik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yaratması veya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olumsuz deneyimlerle ilişkilendirilmesi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gibi riskleri de mevcuttur. 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sahte indirimler veya güven vermeyen alışveriş siteleri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nedeniyle bazı kullanıcılar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hâlen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fiziksel mağazaları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etmektedir.</a:t>
            </a:r>
          </a:p>
        </p:txBody>
      </p:sp>
    </p:spTree>
    <p:extLst>
      <p:ext uri="{BB962C8B-B14F-4D97-AF65-F5344CB8AC3E}">
        <p14:creationId xmlns:p14="http://schemas.microsoft.com/office/powerpoint/2010/main" val="234174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2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2.5 Satış Yeri Reklamları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Spesifik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reklam araçlarından biri olan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satış yeri reklamları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 veya hizmetlerin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tüketiciyle temas ettiği noktada dikkat çekerek satın alma kararını doğrudan etkileyen son dokunuşu gerçekleştirmeyi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hedefler. Bu reklamlar mağaza içerisinde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 vitrin ve raf düzenlemeleriyle, ürünün ambalaj tasarımı, konumu, afişlerle desteklenen alan yerleşimleri ya da ürün tanıtımı yapan stantlarla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gerçekleştirilebilir.</a:t>
            </a: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860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Özellikle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yiyecek-içecek sektöründe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tüketiciye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ürünleri deneme imkânı sağlayarak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sonuçlar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alınması sağlanır. Satış yeri reklamlarının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amacı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alışveriş niyetiyle mağazaya gelen fakat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tercih konusunda kararsız olan tüketicileri ikna ederek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tanıtımı yapılan ürünü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satın almaya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yönlendirmektir.</a:t>
            </a:r>
          </a:p>
        </p:txBody>
      </p:sp>
    </p:spTree>
    <p:extLst>
      <p:ext uri="{BB962C8B-B14F-4D97-AF65-F5344CB8AC3E}">
        <p14:creationId xmlns:p14="http://schemas.microsoft.com/office/powerpoint/2010/main" val="2353525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1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9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2.6 Fuar </a:t>
            </a:r>
            <a:r>
              <a:rPr lang="tr-TR" sz="39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sergiler</a:t>
            </a:r>
            <a:r>
              <a:rPr lang="tr-TR" sz="39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Fuar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 sergiler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halkla ilişkiler etkinliği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kapsamında değerlendirilen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önemli reklam alanlarıdır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Fuarlar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daha çok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ürün ve hizmetlerin tanıtımına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yönelikken,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sergiler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işletmenin imajını ve itibarını güçlendirmeye yönelik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düzenlenmektedir. Bu organizasyonlar,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yerel, ulusal veya uluslararası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düzeyde;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otomotiv, teknoloji, tarım, eğitim, sağlık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birçok sektörde düzenlenebilir. </a:t>
            </a:r>
          </a:p>
        </p:txBody>
      </p:sp>
    </p:spTree>
    <p:extLst>
      <p:ext uri="{BB962C8B-B14F-4D97-AF65-F5344CB8AC3E}">
        <p14:creationId xmlns:p14="http://schemas.microsoft.com/office/powerpoint/2010/main" val="113499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İşletmeler, </a:t>
            </a:r>
            <a:r>
              <a:rPr lang="tr-TR" sz="3600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stand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tasarımlarında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bilgilendirici videolardan broşürlere, kataloglardan promosyon ürünlerine kadar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farklı malzemelerle tüketicilerle iletişime geçer.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Etkili bir şekilde planlanmış bir fuar katılımı,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hem potansiyel müşterilerle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birebir temas kurma imkânı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sunar hem de sektördeki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yeniliklerin takibini ve rakip analizini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mümkün kılar. </a:t>
            </a:r>
          </a:p>
        </p:txBody>
      </p:sp>
    </p:spTree>
    <p:extLst>
      <p:ext uri="{BB962C8B-B14F-4D97-AF65-F5344CB8AC3E}">
        <p14:creationId xmlns:p14="http://schemas.microsoft.com/office/powerpoint/2010/main" val="263057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10000"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2.7 Sponsorluk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etkili tanıtım yöntemi olan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işletmelerin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çeşitli etkinlikler, faaliyetler veya kişi ve kurumları destekleyerek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adını duyurmasını sağlar.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Karşılıklı fayda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esasına dayanan bu iletişim yönteminde,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 olan işletme marka bilinirliğini artırırken, sponsorluk yapılan etkinlik veya organizasyon da finansal ve lojistik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destek bulur.</a:t>
            </a:r>
          </a:p>
        </p:txBody>
      </p:sp>
    </p:spTree>
    <p:extLst>
      <p:ext uri="{BB962C8B-B14F-4D97-AF65-F5344CB8AC3E}">
        <p14:creationId xmlns:p14="http://schemas.microsoft.com/office/powerpoint/2010/main" val="68878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Spor, kültür, sanat, çevre ve eğitim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gibi farklı alanlarda uygulanan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sponsorluklar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doğrudan reklam yapılamayan sektörlerde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(örneğin tütün, alkol, ilaç gibi)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ürün veya marka adının kamuoyuna sunulması için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dolaylı bir yol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sağlar.</a:t>
            </a:r>
          </a:p>
        </p:txBody>
      </p:sp>
    </p:spTree>
    <p:extLst>
      <p:ext uri="{BB962C8B-B14F-4D97-AF65-F5344CB8AC3E}">
        <p14:creationId xmlns:p14="http://schemas.microsoft.com/office/powerpoint/2010/main" val="163349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 Gerilla Reklamcılık</a:t>
            </a:r>
            <a:endParaRPr lang="tr-TR" sz="3600" b="1" dirty="0" smtClean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diğer yöntem ise </a:t>
            </a:r>
            <a:r>
              <a:rPr lang="tr-TR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gerilla reklamcılıktır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tr-TR" sz="3600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Gerilla reklamcılık,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geleneksel reklamcılığın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dışında kalan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tr-TR" sz="3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yaratıcı, beklenmedik ve çarpıcı reklam tekniklerinin </a:t>
            </a:r>
            <a:r>
              <a:rPr lang="tr-TR" sz="36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kullanıldığı bir </a:t>
            </a:r>
            <a:r>
              <a:rPr lang="tr-TR" sz="3600" dirty="0" smtClean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yöntemdir.</a:t>
            </a:r>
            <a:endParaRPr lang="tr-TR" sz="3600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884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7. hafta reklamcılık soru cevapları</a:t>
            </a:r>
            <a:endParaRPr lang="tr-TR" sz="36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indent="457200">
              <a:lnSpc>
                <a:spcPct val="150000"/>
              </a:lnSpc>
              <a:buNone/>
            </a:pPr>
            <a:r>
              <a:rPr lang="tr-TR" sz="3400" b="1" dirty="0">
                <a:solidFill>
                  <a:srgbClr val="FFFF00"/>
                </a:solidFill>
              </a:rPr>
              <a:t>1. Reklam kampanyalarında hedef kitleye en uygun iletişim aracını seçmenin temel nedeni aşağıdakilerden hangisidir?</a:t>
            </a:r>
            <a:r>
              <a:rPr lang="tr-TR" sz="3400" dirty="0"/>
              <a:t/>
            </a:r>
            <a:br>
              <a:rPr lang="tr-TR" sz="3400" dirty="0"/>
            </a:br>
            <a:r>
              <a:rPr lang="tr-TR" sz="3800" dirty="0"/>
              <a:t>a) Daha fazla ürün çeşidi sunmak</a:t>
            </a:r>
            <a:br>
              <a:rPr lang="tr-TR" sz="3800" dirty="0"/>
            </a:br>
            <a:r>
              <a:rPr lang="tr-TR" sz="3800" dirty="0"/>
              <a:t>b) İletişim sürecini daha pahalı hâle getirmek</a:t>
            </a:r>
            <a:br>
              <a:rPr lang="tr-TR" sz="3800" dirty="0"/>
            </a:br>
            <a:r>
              <a:rPr lang="tr-TR" sz="3800" dirty="0"/>
              <a:t>c) En düşük maliyetle en fazla kişiye ulaşmak </a:t>
            </a:r>
            <a:br>
              <a:rPr lang="tr-TR" sz="3800" dirty="0"/>
            </a:br>
            <a:r>
              <a:rPr lang="tr-TR" sz="3800" dirty="0"/>
              <a:t>d) Ürünü sadece üst gelir grubuna tanıtmak</a:t>
            </a:r>
            <a:br>
              <a:rPr lang="tr-TR" sz="3800" dirty="0"/>
            </a:br>
            <a:r>
              <a:rPr lang="tr-TR" sz="3800" dirty="0"/>
              <a:t>e) Marka ismini değiştirmek</a:t>
            </a:r>
            <a:endParaRPr lang="tr-TR" sz="38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383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lnSpcReduction="10000"/>
          </a:bodyPr>
          <a:lstStyle/>
          <a:p>
            <a:pPr lvl="1" indent="457200">
              <a:lnSpc>
                <a:spcPct val="150000"/>
              </a:lnSpc>
              <a:buNone/>
            </a:pPr>
            <a:r>
              <a:rPr lang="tr-TR" sz="34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400" b="1" dirty="0">
                <a:solidFill>
                  <a:srgbClr val="FFFF00"/>
                </a:solidFill>
              </a:rPr>
              <a:t>2. Aşağıdakilerden hangisi görsel reklam araçları içinde yer almaz</a:t>
            </a:r>
            <a:r>
              <a:rPr lang="tr-TR" sz="3400" b="1" dirty="0" smtClean="0">
                <a:solidFill>
                  <a:srgbClr val="FFFF00"/>
                </a:solidFill>
              </a:rPr>
              <a:t>?</a:t>
            </a:r>
          </a:p>
          <a:p>
            <a:pPr lvl="1" indent="457200">
              <a:lnSpc>
                <a:spcPct val="150000"/>
              </a:lnSpc>
              <a:buNone/>
            </a:pPr>
            <a:r>
              <a:rPr lang="tr-TR" sz="3400" dirty="0" smtClean="0"/>
              <a:t>a</a:t>
            </a:r>
            <a:r>
              <a:rPr lang="tr-TR" sz="3400" dirty="0"/>
              <a:t>) Gazete</a:t>
            </a:r>
            <a:br>
              <a:rPr lang="tr-TR" sz="3400" dirty="0"/>
            </a:br>
            <a:r>
              <a:rPr lang="tr-TR" sz="3400" dirty="0" smtClean="0"/>
              <a:t>    b</a:t>
            </a:r>
            <a:r>
              <a:rPr lang="tr-TR" sz="3400" dirty="0"/>
              <a:t>) Dergi</a:t>
            </a:r>
            <a:br>
              <a:rPr lang="tr-TR" sz="3400" dirty="0"/>
            </a:br>
            <a:r>
              <a:rPr lang="tr-TR" sz="3400" dirty="0" smtClean="0"/>
              <a:t>    c</a:t>
            </a:r>
            <a:r>
              <a:rPr lang="tr-TR" sz="3400" dirty="0"/>
              <a:t>) Açık hava panosu</a:t>
            </a:r>
            <a:br>
              <a:rPr lang="tr-TR" sz="3400" dirty="0"/>
            </a:br>
            <a:r>
              <a:rPr lang="tr-TR" sz="3400" dirty="0" smtClean="0"/>
              <a:t>    d</a:t>
            </a:r>
            <a:r>
              <a:rPr lang="tr-TR" sz="3400" dirty="0"/>
              <a:t>) Katalog</a:t>
            </a:r>
            <a:br>
              <a:rPr lang="tr-TR" sz="3400" dirty="0"/>
            </a:br>
            <a:r>
              <a:rPr lang="tr-TR" sz="3400" dirty="0" smtClean="0"/>
              <a:t>    e</a:t>
            </a:r>
            <a:r>
              <a:rPr lang="tr-TR" sz="3400" dirty="0"/>
              <a:t>) Radyo </a:t>
            </a:r>
            <a:endParaRPr lang="tr-TR" sz="34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12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3. Dergi reklamları ile ilgili aşağıdaki ifadelerden hangisi doğrudur?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Her kesime hitap eder, özelleşmemiştir</a:t>
            </a:r>
            <a:br>
              <a:rPr lang="tr-TR" sz="3600" dirty="0"/>
            </a:br>
            <a:r>
              <a:rPr lang="tr-TR" sz="3600" dirty="0"/>
              <a:t>b) Ucuzdur ve hızlı yayılır</a:t>
            </a:r>
            <a:br>
              <a:rPr lang="tr-TR" sz="3600" dirty="0"/>
            </a:br>
            <a:r>
              <a:rPr lang="tr-TR" sz="3600" dirty="0"/>
              <a:t>c) Kısa süreli </a:t>
            </a:r>
            <a:r>
              <a:rPr lang="tr-TR" sz="3600" dirty="0" err="1"/>
              <a:t>saklanabilirliği</a:t>
            </a:r>
            <a:r>
              <a:rPr lang="tr-TR" sz="3600" dirty="0"/>
              <a:t> vardır</a:t>
            </a:r>
            <a:br>
              <a:rPr lang="tr-TR" sz="3600" dirty="0"/>
            </a:br>
            <a:r>
              <a:rPr lang="tr-TR" sz="3600" dirty="0"/>
              <a:t>d) Kaliteli baskı ve hedef kitleye doğrudan ulaşma avantajına sahiptir </a:t>
            </a:r>
            <a:br>
              <a:rPr lang="tr-TR" sz="3600" dirty="0"/>
            </a:br>
            <a:r>
              <a:rPr lang="tr-TR" sz="3600" dirty="0"/>
              <a:t>e) Dergi reklamları sesli ve animasyonludur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200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4. Doğrudan postalama ile ilgili olarak aşağıdakilerden hangisi yanlıştır?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El ilanları, broşür ve kataloglar içerir</a:t>
            </a:r>
            <a:br>
              <a:rPr lang="tr-TR" sz="3600" dirty="0"/>
            </a:br>
            <a:r>
              <a:rPr lang="tr-TR" sz="3600" dirty="0"/>
              <a:t>b) Hedef kitleye birebir ulaşma imkânı sunar</a:t>
            </a:r>
            <a:br>
              <a:rPr lang="tr-TR" sz="3600" dirty="0"/>
            </a:br>
            <a:r>
              <a:rPr lang="tr-TR" sz="3600" dirty="0"/>
              <a:t>c) Adres bilgisi gerektirir</a:t>
            </a:r>
            <a:br>
              <a:rPr lang="tr-TR" sz="3600" dirty="0"/>
            </a:br>
            <a:r>
              <a:rPr lang="tr-TR" sz="3600" dirty="0"/>
              <a:t>d) Dağıtımı kolay ve ucuzdur </a:t>
            </a:r>
            <a:br>
              <a:rPr lang="tr-TR" sz="3600" dirty="0"/>
            </a:br>
            <a:r>
              <a:rPr lang="tr-TR" sz="3600" dirty="0"/>
              <a:t>e) Kurumsal imaj oluşturabilir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66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5. Açık hava reklamcılığıyla ilgili aşağıdaki ifadelerden hangisi doğrudur?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Hedef kitleyle birebir iletişim kurulamaz</a:t>
            </a:r>
            <a:br>
              <a:rPr lang="tr-TR" sz="3600" dirty="0"/>
            </a:br>
            <a:r>
              <a:rPr lang="tr-TR" sz="3600" dirty="0"/>
              <a:t>b) Kısa ömürlü ve maliyeti yüksektir</a:t>
            </a:r>
            <a:br>
              <a:rPr lang="tr-TR" sz="3600" dirty="0"/>
            </a:br>
            <a:r>
              <a:rPr lang="tr-TR" sz="3600" dirty="0"/>
              <a:t>c) İnsanların yoğun olarak bulunduğu yerlerde konumlandırılarak sürekli görünürlük sağlar </a:t>
            </a:r>
            <a:br>
              <a:rPr lang="tr-TR" sz="3600" dirty="0"/>
            </a:br>
            <a:r>
              <a:rPr lang="tr-TR" sz="3600" dirty="0"/>
              <a:t>d) Reklamdan kaçınmak kolaydır</a:t>
            </a:r>
            <a:br>
              <a:rPr lang="tr-TR" sz="3600" dirty="0"/>
            </a:br>
            <a:r>
              <a:rPr lang="tr-TR" sz="3600" dirty="0"/>
              <a:t>e) Daha çok kırsal bölgelerde etkilidir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35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6. Aşağıdakilerden hangisi televizyon reklamlarının avantajlarından biridir?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Yalnızca yazı kullanımı ile mesaj iletir</a:t>
            </a:r>
            <a:br>
              <a:rPr lang="tr-TR" sz="3600" dirty="0"/>
            </a:br>
            <a:r>
              <a:rPr lang="tr-TR" sz="3600" dirty="0"/>
              <a:t>b) Sesli reklamdan ibarettir</a:t>
            </a:r>
            <a:br>
              <a:rPr lang="tr-TR" sz="3600" dirty="0"/>
            </a:br>
            <a:r>
              <a:rPr lang="tr-TR" sz="3600" dirty="0"/>
              <a:t>c) Görsel ve işitsel birleşimi ile her yaş grubuna hitap edebilir </a:t>
            </a:r>
            <a:br>
              <a:rPr lang="tr-TR" sz="3600" dirty="0"/>
            </a:br>
            <a:r>
              <a:rPr lang="tr-TR" sz="3600" dirty="0"/>
              <a:t>d) Yalnızca lüks ürünlerde işe yarar</a:t>
            </a:r>
            <a:br>
              <a:rPr lang="tr-TR" sz="3600" dirty="0"/>
            </a:br>
            <a:r>
              <a:rPr lang="tr-TR" sz="3600" dirty="0"/>
              <a:t>e) Düşük prodüksiyonla yüksek etki sağlar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7147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7. Radyo reklamları ile ilgili aşağıdakilerden hangisi yanlıştır?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Görsel öge içermez</a:t>
            </a:r>
            <a:br>
              <a:rPr lang="tr-TR" sz="3600" dirty="0"/>
            </a:br>
            <a:r>
              <a:rPr lang="tr-TR" sz="3600" dirty="0"/>
              <a:t>b) Ses efekti ve diyaloglarla etki oluşturur</a:t>
            </a:r>
            <a:br>
              <a:rPr lang="tr-TR" sz="3600" dirty="0"/>
            </a:br>
            <a:r>
              <a:rPr lang="tr-TR" sz="3600" dirty="0"/>
              <a:t>c) Her reklam kaydedilip tekrar dinlenebilir </a:t>
            </a:r>
            <a:br>
              <a:rPr lang="tr-TR" sz="3600" dirty="0"/>
            </a:br>
            <a:r>
              <a:rPr lang="tr-TR" sz="3600" dirty="0"/>
              <a:t>d) Görsel medya ulaşamayan kesimlere hitap eder</a:t>
            </a:r>
            <a:br>
              <a:rPr lang="tr-TR" sz="3600" dirty="0"/>
            </a:br>
            <a:r>
              <a:rPr lang="tr-TR" sz="3600" dirty="0"/>
              <a:t>e) Günün her saatinde yayın yapılabilir</a:t>
            </a:r>
          </a:p>
          <a:p>
            <a:pPr marL="228600" indent="457200" algn="just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6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8. Aşağıdakilerden hangisi satış yeri reklamının temel amacıdır?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Ürün hakkında teknik bilgi vermek</a:t>
            </a:r>
            <a:br>
              <a:rPr lang="tr-TR" sz="3600" dirty="0"/>
            </a:br>
            <a:r>
              <a:rPr lang="tr-TR" sz="3600" dirty="0"/>
              <a:t>b) Marka logosunu yaymak</a:t>
            </a:r>
            <a:br>
              <a:rPr lang="tr-TR" sz="3600" dirty="0"/>
            </a:br>
            <a:r>
              <a:rPr lang="tr-TR" sz="3600" dirty="0"/>
              <a:t>c) Fuar ve sergiye müşteri çekmek</a:t>
            </a:r>
            <a:br>
              <a:rPr lang="tr-TR" sz="3600" dirty="0"/>
            </a:br>
            <a:r>
              <a:rPr lang="tr-TR" sz="3600" dirty="0"/>
              <a:t>d) Tüketiciyi satın alma kararının son aşamasında etkilemek </a:t>
            </a:r>
            <a:br>
              <a:rPr lang="tr-TR" sz="3600" dirty="0"/>
            </a:br>
            <a:r>
              <a:rPr lang="tr-TR" sz="3600" dirty="0"/>
              <a:t>e) Ürünü üreticiye tanıtmak</a:t>
            </a: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52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 lnSpcReduction="20000"/>
          </a:bodyPr>
          <a:lstStyle/>
          <a:p>
            <a:pPr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9. Sponsorluk stratejileri aşağıdaki alanlardan hangisinde en çok avantaj sağlar?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Yalnızca yerel ürün tanıtımı</a:t>
            </a:r>
            <a:br>
              <a:rPr lang="tr-TR" sz="3600" dirty="0"/>
            </a:br>
            <a:r>
              <a:rPr lang="tr-TR" sz="3600" dirty="0"/>
              <a:t>b) Ürün iadesini kolaylaştırma</a:t>
            </a:r>
            <a:br>
              <a:rPr lang="tr-TR" sz="3600" dirty="0"/>
            </a:br>
            <a:r>
              <a:rPr lang="tr-TR" sz="3600" dirty="0"/>
              <a:t>c) Vergi kaçırma yöntemi</a:t>
            </a:r>
            <a:br>
              <a:rPr lang="tr-TR" sz="3600" dirty="0"/>
            </a:br>
            <a:r>
              <a:rPr lang="tr-TR" sz="3600" dirty="0"/>
              <a:t>d) Doğrudan reklam yapılamayan sektörlerde marka görünürlüğünü artırma </a:t>
            </a:r>
            <a:br>
              <a:rPr lang="tr-TR" sz="3600" dirty="0"/>
            </a:br>
            <a:r>
              <a:rPr lang="tr-TR" sz="3600" dirty="0"/>
              <a:t>e) Sosyal medya gönderileri paylaşma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375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08000" y="774700"/>
            <a:ext cx="11176000" cy="5443985"/>
          </a:xfrm>
        </p:spPr>
        <p:txBody>
          <a:bodyPr>
            <a:normAutofit fontScale="92500"/>
          </a:bodyPr>
          <a:lstStyle/>
          <a:p>
            <a:pPr indent="457200">
              <a:lnSpc>
                <a:spcPct val="150000"/>
              </a:lnSpc>
              <a:buNone/>
            </a:pPr>
            <a:r>
              <a:rPr lang="tr-TR" sz="3600" b="1" dirty="0" smtClean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tr-TR" sz="3600" b="1" dirty="0">
                <a:solidFill>
                  <a:srgbClr val="FFFF00"/>
                </a:solidFill>
              </a:rPr>
              <a:t>10. Gerilla reklamcılıkla ilgili olarak aşağıdaki ifadelerden hangisi yanlıştır?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a) Beklenmedik zaman ve yerlerde yapılabilir</a:t>
            </a:r>
            <a:br>
              <a:rPr lang="tr-TR" sz="3600" dirty="0"/>
            </a:br>
            <a:r>
              <a:rPr lang="tr-TR" sz="3600" dirty="0"/>
              <a:t>b) Sadece büyük bütçeli kampanyalarla </a:t>
            </a:r>
            <a:r>
              <a:rPr lang="tr-TR" sz="3600"/>
              <a:t>yürütülebilir </a:t>
            </a:r>
            <a:r>
              <a:rPr lang="tr-TR" sz="3600" dirty="0"/>
              <a:t/>
            </a:r>
            <a:br>
              <a:rPr lang="tr-TR" sz="3600" dirty="0"/>
            </a:br>
            <a:r>
              <a:rPr lang="tr-TR" sz="3600" dirty="0"/>
              <a:t>c) Küçük işletmeler için yaratıcı çözümler sunar</a:t>
            </a:r>
            <a:br>
              <a:rPr lang="tr-TR" sz="3600" dirty="0"/>
            </a:br>
            <a:r>
              <a:rPr lang="tr-TR" sz="3600" dirty="0"/>
              <a:t>d) Düşük maliyetli olabilir</a:t>
            </a:r>
            <a:br>
              <a:rPr lang="tr-TR" sz="3600" dirty="0"/>
            </a:br>
            <a:r>
              <a:rPr lang="tr-TR" sz="3600" dirty="0"/>
              <a:t>e) Tüketicinin dikkatini farklı yöntemlerle çeker</a:t>
            </a:r>
            <a:endParaRPr lang="tr-TR" sz="3600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92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çak İzi">
  <a:themeElements>
    <a:clrScheme name="Uçak İzi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Uçak İzi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Uçak İzi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TM04033937[[fn=Uçak İzi]]</Template>
  <TotalTime>1585</TotalTime>
  <Words>0</Words>
  <Application>Microsoft Office PowerPoint</Application>
  <PresentationFormat>Geniş ekran</PresentationFormat>
  <Paragraphs>66</Paragraphs>
  <Slides>41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41</vt:i4>
      </vt:variant>
    </vt:vector>
  </HeadingPairs>
  <TitlesOfParts>
    <vt:vector size="45" baseType="lpstr">
      <vt:lpstr>Arial</vt:lpstr>
      <vt:lpstr>Century Gothic</vt:lpstr>
      <vt:lpstr>Times New Roman</vt:lpstr>
      <vt:lpstr>Uçak İzi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Hİ II   DERSİN İŞLENİŞİ KONULAR</dc:title>
  <dc:creator>erhan çitil</dc:creator>
  <cp:lastModifiedBy>erhan çitil</cp:lastModifiedBy>
  <cp:revision>345</cp:revision>
  <dcterms:created xsi:type="dcterms:W3CDTF">2025-02-10T12:53:37Z</dcterms:created>
  <dcterms:modified xsi:type="dcterms:W3CDTF">2025-04-09T10:39:39Z</dcterms:modified>
</cp:coreProperties>
</file>